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303" r:id="rId2"/>
    <p:sldId id="292" r:id="rId3"/>
    <p:sldId id="295" r:id="rId4"/>
    <p:sldId id="294" r:id="rId5"/>
    <p:sldId id="297" r:id="rId6"/>
    <p:sldId id="299" r:id="rId7"/>
    <p:sldId id="300" r:id="rId8"/>
    <p:sldId id="305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D05"/>
    <a:srgbClr val="F4EE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1" autoAdjust="0"/>
    <p:restoredTop sz="94660"/>
  </p:normalViewPr>
  <p:slideViewPr>
    <p:cSldViewPr>
      <p:cViewPr varScale="1">
        <p:scale>
          <a:sx n="92" d="100"/>
          <a:sy n="92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74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E49B3-B316-42AF-A864-3CFD70F0C552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C783B-4A1C-416D-9365-074404AA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9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pt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42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4CCF00-DCAE-4570-BB50-BDBB4F33F6EA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AA734050-54FC-465D-BC89-FB0BA04A5C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97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59BD52-8D2E-4A86-BA82-310199C1F66E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F0281310-32DC-4FA6-AA3A-16D339F16D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78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B403B1-8B66-420C-B288-E5D6A1D052AE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7473423-0D29-40FD-846E-DBC253388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55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14F23E-C933-4444-8E92-2662CE916A7A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164042BE-A48A-4499-9778-2BDC21561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1704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34FBA3-1029-4DAC-9798-7B9AD5D4145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B0D3CC24-3794-4579-AB45-5C8C5E1FCC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484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F8D72E8-94BB-4E35-8CD7-CD35A7F7FC5D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5D070F16-6CB8-478E-B499-4C090486D7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7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82731F-9C4B-43C4-A4ED-523DC6513A1D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E3358CB2-2EBF-4748-940D-12BA6A62FE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3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E1B4178-0DAA-4D63-B1AF-63871C5B1219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75E93904-B8C2-467F-BD1D-04456F7C5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52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2411F31-8895-45B1-9354-B934426B42CE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728D743-D244-4BBA-89C9-6FA988A31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14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prstGeom prst="rect">
            <a:avLst/>
          </a:prstGeo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77399A-B897-4F32-8698-476023AB29E4}" type="datetimeFigureOut">
              <a:rPr lang="en-US"/>
              <a:pPr>
                <a:defRPr/>
              </a:pPr>
              <a:t>10/4/2016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4C86825E-C216-4822-A872-B6BC806E4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56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3" descr="ppt-background-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2130425"/>
            <a:ext cx="4419600" cy="16002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>
              <a:solidFill>
                <a:schemeClr val="accent6">
                  <a:tint val="1000"/>
                </a:schemeClr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228600" y="3733800"/>
            <a:ext cx="44196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13316" name="Picture 3" descr="ppt-background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UMKC_1C_whi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4568825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6201" y="2994080"/>
            <a:ext cx="51816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spc="300" dirty="0">
                <a:solidFill>
                  <a:srgbClr val="FFCD05"/>
                </a:solidFill>
                <a:latin typeface="Century" panose="02040604050505020304" pitchFamily="18" charset="0"/>
                <a:cs typeface="Arial" charset="0"/>
              </a:rPr>
              <a:t>New Faculty </a:t>
            </a:r>
            <a:r>
              <a:rPr lang="en-US" sz="2400" spc="300" dirty="0" smtClean="0">
                <a:solidFill>
                  <a:srgbClr val="FFCD05"/>
                </a:solidFill>
                <a:latin typeface="Century" panose="02040604050505020304" pitchFamily="18" charset="0"/>
                <a:cs typeface="Arial" charset="0"/>
              </a:rPr>
              <a:t>Orientation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spc="300" dirty="0" smtClean="0">
                <a:solidFill>
                  <a:srgbClr val="FFCD05"/>
                </a:solidFill>
                <a:latin typeface="Century" panose="02040604050505020304" pitchFamily="18" charset="0"/>
                <a:cs typeface="Arial" charset="0"/>
              </a:rPr>
              <a:t>Chairs &amp; Directors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spc="300" dirty="0" smtClean="0">
                <a:solidFill>
                  <a:srgbClr val="FFCD05"/>
                </a:solidFill>
                <a:latin typeface="Century" panose="02040604050505020304" pitchFamily="18" charset="0"/>
                <a:cs typeface="Arial" charset="0"/>
              </a:rPr>
              <a:t>Administrative Council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spc="300" dirty="0" smtClean="0">
                <a:solidFill>
                  <a:srgbClr val="FFCD05"/>
                </a:solidFill>
                <a:latin typeface="Century" panose="02040604050505020304" pitchFamily="18" charset="0"/>
                <a:cs typeface="Arial" charset="0"/>
              </a:rPr>
              <a:t>Faculty Senate</a:t>
            </a:r>
            <a:endParaRPr lang="en-US" sz="2400" spc="300" dirty="0">
              <a:solidFill>
                <a:srgbClr val="FFCD05"/>
              </a:solidFill>
              <a:latin typeface="Century" panose="02040604050505020304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Once and Future University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cs typeface="David" pitchFamily="34" charset="-79"/>
              </a:rPr>
              <a:t>We are all capable of learning…</a:t>
            </a:r>
            <a:br>
              <a:rPr lang="en-US" dirty="0" smtClean="0">
                <a:cs typeface="David" pitchFamily="34" charset="-79"/>
              </a:rPr>
            </a:br>
            <a:r>
              <a:rPr lang="en-US" dirty="0" smtClean="0">
                <a:cs typeface="David" pitchFamily="34" charset="-79"/>
              </a:rPr>
              <a:t>It’s the basic element of evolution and adaptation</a:t>
            </a:r>
          </a:p>
          <a:p>
            <a:pPr marL="0" indent="0" eaLnBrk="1" hangingPunct="1">
              <a:buNone/>
            </a:pPr>
            <a:endParaRPr lang="en-US" sz="1200" dirty="0">
              <a:cs typeface="David" pitchFamily="34" charset="-79"/>
            </a:endParaRPr>
          </a:p>
          <a:p>
            <a:pPr marL="0" indent="0" eaLnBrk="1" hangingPunct="1">
              <a:buNone/>
            </a:pPr>
            <a:r>
              <a:rPr lang="en-US" dirty="0" smtClean="0">
                <a:cs typeface="David" pitchFamily="34" charset="-79"/>
              </a:rPr>
              <a:t>Throughout history, in caves </a:t>
            </a:r>
            <a:r>
              <a:rPr lang="en-US" dirty="0">
                <a:cs typeface="David" pitchFamily="34" charset="-79"/>
              </a:rPr>
              <a:t>and </a:t>
            </a:r>
            <a:r>
              <a:rPr lang="en-US" dirty="0" smtClean="0">
                <a:cs typeface="David" pitchFamily="34" charset="-79"/>
              </a:rPr>
              <a:t>guilds and on the city square, people learned</a:t>
            </a:r>
            <a:r>
              <a:rPr lang="en-US" dirty="0">
                <a:cs typeface="David" pitchFamily="34" charset="-79"/>
              </a:rPr>
              <a:t> </a:t>
            </a:r>
            <a:r>
              <a:rPr lang="en-US" dirty="0" smtClean="0">
                <a:cs typeface="David" pitchFamily="34" charset="-79"/>
              </a:rPr>
              <a:t>just </a:t>
            </a:r>
            <a:r>
              <a:rPr lang="en-US" dirty="0">
                <a:cs typeface="David" pitchFamily="34" charset="-79"/>
              </a:rPr>
              <a:t>in time, just in place and just as needed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1200" dirty="0">
              <a:cs typeface="David" pitchFamily="34" charset="-79"/>
            </a:endParaRPr>
          </a:p>
          <a:p>
            <a:pPr marL="0" indent="0" eaLnBrk="1" hangingPunct="1">
              <a:buNone/>
            </a:pPr>
            <a:r>
              <a:rPr lang="en-US" dirty="0">
                <a:cs typeface="David" pitchFamily="34" charset="-79"/>
              </a:rPr>
              <a:t>Barbarians and the Roman Empire – </a:t>
            </a:r>
            <a:br>
              <a:rPr lang="en-US" dirty="0">
                <a:cs typeface="David" pitchFamily="34" charset="-79"/>
              </a:rPr>
            </a:br>
            <a:r>
              <a:rPr lang="en-US" dirty="0">
                <a:cs typeface="David" pitchFamily="34" charset="-79"/>
              </a:rPr>
              <a:t>The academy as conservatory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1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695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Do You Define Systematic Oppression?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cs typeface="David" pitchFamily="34" charset="-79"/>
              </a:rPr>
              <a:t>Unintended Consequences </a:t>
            </a:r>
            <a:r>
              <a:rPr lang="en-US" dirty="0" smtClean="0">
                <a:cs typeface="David" pitchFamily="34" charset="-79"/>
              </a:rPr>
              <a:t>of Conservatory – </a:t>
            </a:r>
            <a:r>
              <a:rPr lang="en-US" dirty="0">
                <a:cs typeface="David" pitchFamily="34" charset="-79"/>
              </a:rPr>
              <a:t/>
            </a:r>
            <a:br>
              <a:rPr lang="en-US" dirty="0">
                <a:cs typeface="David" pitchFamily="34" charset="-79"/>
              </a:rPr>
            </a:br>
            <a:r>
              <a:rPr lang="en-US" dirty="0">
                <a:cs typeface="David" pitchFamily="34" charset="-79"/>
              </a:rPr>
              <a:t>Conservatory as Gatekeeping … </a:t>
            </a:r>
            <a:br>
              <a:rPr lang="en-US" dirty="0">
                <a:cs typeface="David" pitchFamily="34" charset="-79"/>
              </a:rPr>
            </a:br>
            <a:r>
              <a:rPr lang="en-US" dirty="0">
                <a:cs typeface="David" pitchFamily="34" charset="-79"/>
              </a:rPr>
              <a:t>with students left outside the </a:t>
            </a:r>
            <a:r>
              <a:rPr lang="en-US" dirty="0" smtClean="0">
                <a:cs typeface="David" pitchFamily="34" charset="-79"/>
              </a:rPr>
              <a:t>gates</a:t>
            </a:r>
          </a:p>
          <a:p>
            <a:pPr marL="0" indent="0">
              <a:buNone/>
            </a:pPr>
            <a:endParaRPr lang="en-US" sz="1200" dirty="0">
              <a:cs typeface="David" pitchFamily="34" charset="-79"/>
            </a:endParaRPr>
          </a:p>
          <a:p>
            <a:pPr marL="0" indent="0">
              <a:buNone/>
            </a:pPr>
            <a:r>
              <a:rPr lang="en-US" dirty="0" smtClean="0">
                <a:cs typeface="David" pitchFamily="34" charset="-79"/>
              </a:rPr>
              <a:t>The Story of the University of Missouri System in 2015-16</a:t>
            </a:r>
          </a:p>
          <a:p>
            <a:pPr marL="0" indent="0">
              <a:buNone/>
            </a:pPr>
            <a:endParaRPr lang="en-US" sz="1200" dirty="0">
              <a:cs typeface="David" pitchFamily="34" charset="-79"/>
            </a:endParaRPr>
          </a:p>
          <a:p>
            <a:pPr marL="0" indent="0">
              <a:buNone/>
            </a:pPr>
            <a:r>
              <a:rPr lang="en-US" dirty="0" smtClean="0">
                <a:cs typeface="David" pitchFamily="34" charset="-79"/>
              </a:rPr>
              <a:t>This is how the revolution begins…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4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Pressures to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>
                <a:cs typeface="David" pitchFamily="34" charset="-79"/>
              </a:rPr>
              <a:t>Huge Infrastructure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1200" dirty="0">
              <a:cs typeface="David" pitchFamily="34" charset="-79"/>
            </a:endParaRPr>
          </a:p>
          <a:p>
            <a:pPr marL="0" indent="0" eaLnBrk="1" hangingPunct="1">
              <a:buNone/>
            </a:pPr>
            <a:r>
              <a:rPr lang="en-US" dirty="0">
                <a:cs typeface="David" pitchFamily="34" charset="-79"/>
              </a:rPr>
              <a:t>Shifting Student Demographics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1200" dirty="0">
              <a:cs typeface="David" pitchFamily="34" charset="-79"/>
            </a:endParaRPr>
          </a:p>
          <a:p>
            <a:pPr marL="0" indent="0" eaLnBrk="1" hangingPunct="1">
              <a:buNone/>
            </a:pPr>
            <a:r>
              <a:rPr lang="en-US" dirty="0">
                <a:cs typeface="David" pitchFamily="34" charset="-79"/>
              </a:rPr>
              <a:t>Shrinking Revenues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1200" dirty="0">
              <a:cs typeface="David" pitchFamily="34" charset="-79"/>
            </a:endParaRPr>
          </a:p>
          <a:p>
            <a:pPr marL="0" indent="0" eaLnBrk="1" hangingPunct="1">
              <a:buNone/>
            </a:pPr>
            <a:r>
              <a:rPr lang="en-US" dirty="0">
                <a:cs typeface="David" pitchFamily="34" charset="-79"/>
              </a:rPr>
              <a:t>Calls for Accountability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sz="1200" dirty="0">
              <a:cs typeface="David" pitchFamily="34" charset="-79"/>
            </a:endParaRPr>
          </a:p>
          <a:p>
            <a:pPr marL="0" indent="0" eaLnBrk="1" hangingPunct="1">
              <a:buNone/>
            </a:pPr>
            <a:r>
              <a:rPr lang="en-US" dirty="0">
                <a:cs typeface="David" pitchFamily="34" charset="-79"/>
              </a:rPr>
              <a:t>Disruptive Technologies </a:t>
            </a:r>
            <a:br>
              <a:rPr lang="en-US" dirty="0">
                <a:cs typeface="David" pitchFamily="34" charset="-79"/>
              </a:rPr>
            </a:br>
            <a:r>
              <a:rPr lang="en-US" dirty="0">
                <a:cs typeface="David" pitchFamily="34" charset="-79"/>
              </a:rPr>
              <a:t>(though not in the ways we read about…)</a:t>
            </a:r>
            <a:r>
              <a:rPr lang="en-US" dirty="0">
                <a:latin typeface="David" pitchFamily="34" charset="-79"/>
                <a:cs typeface="David" pitchFamily="34" charset="-79"/>
              </a:rPr>
              <a:t/>
            </a:r>
            <a:br>
              <a:rPr lang="en-US" dirty="0">
                <a:latin typeface="David" pitchFamily="34" charset="-79"/>
                <a:cs typeface="David" pitchFamily="34" charset="-79"/>
              </a:rPr>
            </a:b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1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cs typeface="David" pitchFamily="34" charset="-79"/>
              </a:rPr>
              <a:t>Conservatory in the Cloud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cs typeface="David" pitchFamily="34" charset="-79"/>
              </a:rPr>
              <a:t>Education Defined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cs typeface="David" pitchFamily="34" charset="-79"/>
              </a:rPr>
              <a:t>Quality = Interactivity and Engagement</a:t>
            </a:r>
            <a:endParaRPr lang="en-US" dirty="0">
              <a:cs typeface="David" pitchFamily="34" charset="-79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cs typeface="David" pitchFamily="34" charset="-79"/>
              </a:rPr>
              <a:t>Re-definition of </a:t>
            </a:r>
            <a:r>
              <a:rPr lang="en-US" dirty="0" smtClean="0">
                <a:cs typeface="David" pitchFamily="34" charset="-79"/>
              </a:rPr>
              <a:t>Expertise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cs typeface="David" pitchFamily="34" charset="-79"/>
              </a:rPr>
              <a:t>Making the Connection between </a:t>
            </a:r>
            <a:r>
              <a:rPr lang="en-US" dirty="0">
                <a:cs typeface="David" pitchFamily="34" charset="-79"/>
              </a:rPr>
              <a:t>Learning </a:t>
            </a:r>
            <a:r>
              <a:rPr lang="en-US" dirty="0" smtClean="0">
                <a:cs typeface="David" pitchFamily="34" charset="-79"/>
              </a:rPr>
              <a:t>and Research</a:t>
            </a:r>
            <a:endParaRPr lang="en-US" dirty="0">
              <a:cs typeface="David" pitchFamily="34" charset="-79"/>
            </a:endParaRP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cs typeface="David" pitchFamily="34" charset="-79"/>
              </a:rPr>
              <a:t>Customization of Programs and Services</a:t>
            </a:r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cs typeface="David" pitchFamily="34" charset="-79"/>
              </a:rPr>
              <a:t>Use of Big </a:t>
            </a:r>
            <a:r>
              <a:rPr lang="en-US" dirty="0">
                <a:cs typeface="David" pitchFamily="34" charset="-79"/>
              </a:rPr>
              <a:t>Data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cs typeface="David" pitchFamily="34" charset="-79"/>
              </a:rPr>
              <a:t>Disaggregation of </a:t>
            </a:r>
            <a:r>
              <a:rPr lang="en-US" dirty="0" smtClean="0">
                <a:cs typeface="David" pitchFamily="34" charset="-79"/>
              </a:rPr>
              <a:t>Infrastructure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cs typeface="David" pitchFamily="34" charset="-79"/>
              </a:rPr>
              <a:t>More and More Aggressive Competition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cs typeface="David" pitchFamily="34" charset="-79"/>
              </a:rPr>
              <a:t>Bridges, not Gates</a:t>
            </a:r>
            <a:br>
              <a:rPr lang="en-US" sz="2000" dirty="0">
                <a:cs typeface="David" pitchFamily="34" charset="-79"/>
              </a:rPr>
            </a:br>
            <a:r>
              <a:rPr lang="en-US" sz="1600" dirty="0">
                <a:cs typeface="David" pitchFamily="34" charset="-79"/>
              </a:rPr>
              <a:t>Students today sacrifice more to learn than any other generation in history.</a:t>
            </a:r>
            <a:br>
              <a:rPr lang="en-US" sz="1600" dirty="0">
                <a:cs typeface="David" pitchFamily="34" charset="-79"/>
              </a:rPr>
            </a:br>
            <a:r>
              <a:rPr lang="en-US" sz="1600" dirty="0">
                <a:cs typeface="David" pitchFamily="34" charset="-79"/>
              </a:rPr>
              <a:t>Students are capable of learning – lack of prep is system failure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cs typeface="David" pitchFamily="34" charset="-79"/>
              </a:rPr>
              <a:t>Mass Customization</a:t>
            </a:r>
            <a:br>
              <a:rPr lang="en-US" sz="2000" dirty="0">
                <a:cs typeface="David" pitchFamily="34" charset="-79"/>
              </a:rPr>
            </a:br>
            <a:r>
              <a:rPr lang="en-US" sz="1600" dirty="0">
                <a:cs typeface="David" pitchFamily="34" charset="-79"/>
              </a:rPr>
              <a:t>Just in time, just in place, just as needed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cs typeface="David" pitchFamily="34" charset="-79"/>
              </a:rPr>
              <a:t>Great Instruction </a:t>
            </a:r>
            <a:r>
              <a:rPr lang="en-US" sz="2000" dirty="0">
                <a:cs typeface="David" pitchFamily="34" charset="-79"/>
              </a:rPr>
              <a:t>H</a:t>
            </a:r>
            <a:r>
              <a:rPr lang="en-US" sz="2000" dirty="0" smtClean="0">
                <a:cs typeface="David" pitchFamily="34" charset="-79"/>
              </a:rPr>
              <a:t>as </a:t>
            </a:r>
            <a:r>
              <a:rPr lang="en-US" sz="2000" u="sng" dirty="0" smtClean="0">
                <a:cs typeface="David" pitchFamily="34" charset="-79"/>
              </a:rPr>
              <a:t>Always</a:t>
            </a:r>
            <a:r>
              <a:rPr lang="en-US" sz="2000" dirty="0" smtClean="0">
                <a:cs typeface="David" pitchFamily="34" charset="-79"/>
              </a:rPr>
              <a:t> </a:t>
            </a:r>
            <a:r>
              <a:rPr lang="en-US" sz="2000" dirty="0">
                <a:cs typeface="David" pitchFamily="34" charset="-79"/>
              </a:rPr>
              <a:t>B</a:t>
            </a:r>
            <a:r>
              <a:rPr lang="en-US" sz="2000" dirty="0" smtClean="0">
                <a:cs typeface="David" pitchFamily="34" charset="-79"/>
              </a:rPr>
              <a:t>een Highly Engaging</a:t>
            </a:r>
            <a:endParaRPr lang="en-US" sz="2000" dirty="0">
              <a:cs typeface="David" pitchFamily="34" charset="-79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cs typeface="David" pitchFamily="34" charset="-79"/>
              </a:rPr>
              <a:t>Steve Jobs on Apple’s Key to Success</a:t>
            </a:r>
            <a:br>
              <a:rPr lang="en-US" sz="2000" dirty="0">
                <a:cs typeface="David" pitchFamily="34" charset="-79"/>
              </a:rPr>
            </a:br>
            <a:r>
              <a:rPr lang="en-US" sz="1600" dirty="0">
                <a:cs typeface="David" pitchFamily="34" charset="-79"/>
              </a:rPr>
              <a:t>Get technology out of the way so people can do what they want to do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cs typeface="David" pitchFamily="34" charset="-79"/>
              </a:rPr>
              <a:t>“Big Data” (Learning Analytics)</a:t>
            </a:r>
            <a:br>
              <a:rPr lang="en-US" sz="2000" dirty="0">
                <a:cs typeface="David" pitchFamily="34" charset="-79"/>
              </a:rPr>
            </a:br>
            <a:r>
              <a:rPr lang="en-US" sz="1600" dirty="0">
                <a:cs typeface="David" pitchFamily="34" charset="-79"/>
              </a:rPr>
              <a:t>Big data will unravel mystery behind failure and how to engineer success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cs typeface="David" pitchFamily="34" charset="-79"/>
              </a:rPr>
              <a:t>“Professionalization of </a:t>
            </a:r>
            <a:r>
              <a:rPr lang="en-US" sz="2000" dirty="0">
                <a:cs typeface="David" pitchFamily="34" charset="-79"/>
              </a:rPr>
              <a:t>the Professorate”</a:t>
            </a:r>
          </a:p>
        </p:txBody>
      </p:sp>
    </p:spTree>
    <p:extLst>
      <p:ext uri="{BB962C8B-B14F-4D97-AF65-F5344CB8AC3E}">
        <p14:creationId xmlns:p14="http://schemas.microsoft.com/office/powerpoint/2010/main" val="279782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609600"/>
          </a:xfrm>
        </p:spPr>
        <p:txBody>
          <a:bodyPr/>
          <a:lstStyle/>
          <a:p>
            <a:r>
              <a:rPr lang="en-US" sz="3000" dirty="0" smtClean="0"/>
              <a:t>Provost’s Vision:</a:t>
            </a:r>
            <a:br>
              <a:rPr lang="en-US" sz="3000" dirty="0" smtClean="0"/>
            </a:br>
            <a:r>
              <a:rPr lang="en-US" sz="3000" dirty="0" smtClean="0"/>
              <a:t>Model 21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Century Public Urban Research University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8427" y="1219200"/>
            <a:ext cx="8108373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Research</a:t>
            </a:r>
            <a:r>
              <a:rPr lang="en-US" sz="1800" dirty="0"/>
              <a:t>: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Data-driven in all operations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Quality </a:t>
            </a:r>
            <a:r>
              <a:rPr lang="en-US" sz="1800" dirty="0"/>
              <a:t>Curriculum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Based on research and current knowledge base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Governed by well-prepared and well-supported faculty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Public: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Flexible formats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Highly engaging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Accessible and affordable to diverse constituents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Get infrastructure barriers out of the way of learning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Shared services for good stewardship and synergy of strategy and operations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Urban: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Addresses significant social needs through signature opportunities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In collaboration with and in service of key constituencies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Addresses core competencies of the 21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Century</a:t>
            </a:r>
          </a:p>
          <a:p>
            <a:pPr>
              <a:spcBef>
                <a:spcPts val="0"/>
              </a:spcBef>
            </a:pPr>
            <a:r>
              <a:rPr lang="en-US" sz="1800" dirty="0" smtClean="0"/>
              <a:t>Engages in interdisciplinary thinking to address complex systems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1886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reorganization…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 = </a:t>
            </a:r>
          </a:p>
          <a:p>
            <a:pPr marL="0" indent="0">
              <a:buNone/>
            </a:pPr>
            <a:r>
              <a:rPr lang="en-US" dirty="0" smtClean="0"/>
              <a:t>Create an administrative structure that positions UMKC best for success now and in future, by strengthening our ability to serve our academic mission:</a:t>
            </a:r>
          </a:p>
          <a:p>
            <a:r>
              <a:rPr lang="en-US" sz="2000" dirty="0" smtClean="0"/>
              <a:t>Promote </a:t>
            </a:r>
            <a:r>
              <a:rPr lang="en-US" sz="2000" dirty="0" err="1" smtClean="0"/>
              <a:t>interdisciplinarity</a:t>
            </a:r>
            <a:r>
              <a:rPr lang="en-US" sz="2000" dirty="0" smtClean="0"/>
              <a:t> for cutting-edge research, teaching, service</a:t>
            </a:r>
          </a:p>
          <a:p>
            <a:r>
              <a:rPr lang="en-US" sz="2000" dirty="0" smtClean="0"/>
              <a:t>Support research</a:t>
            </a:r>
          </a:p>
          <a:p>
            <a:r>
              <a:rPr lang="en-US" sz="2000" dirty="0" smtClean="0"/>
              <a:t>Foster student engagement in curricular and co-curricular experiences</a:t>
            </a:r>
          </a:p>
          <a:p>
            <a:r>
              <a:rPr lang="en-US" sz="2000" dirty="0" smtClean="0"/>
              <a:t>Facilitate efficient effective use of resources</a:t>
            </a:r>
          </a:p>
          <a:p>
            <a:r>
              <a:rPr lang="en-US" sz="2000" dirty="0" smtClean="0"/>
              <a:t>Minimize/eliminate infrastructure barriers</a:t>
            </a:r>
          </a:p>
          <a:p>
            <a:r>
              <a:rPr lang="en-US" sz="2000" dirty="0" smtClean="0"/>
              <a:t>Meet critical social needs through signature opportunities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004447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9517</TotalTime>
  <Words>255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</vt:lpstr>
      <vt:lpstr>David</vt:lpstr>
      <vt:lpstr>Tw Cen MT</vt:lpstr>
      <vt:lpstr>Wingdings</vt:lpstr>
      <vt:lpstr>Thatch</vt:lpstr>
      <vt:lpstr>PowerPoint Presentation</vt:lpstr>
      <vt:lpstr>The Once and Future University</vt:lpstr>
      <vt:lpstr>How Do You Define Systematic Oppression?</vt:lpstr>
      <vt:lpstr>Pressures to Change</vt:lpstr>
      <vt:lpstr>Impact of the Internet</vt:lpstr>
      <vt:lpstr>Back to the Future</vt:lpstr>
      <vt:lpstr>Provost’s Vision: Model 21st Century Public Urban Research University</vt:lpstr>
      <vt:lpstr>The purpose of reorganization… 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kupiecj</dc:creator>
  <cp:lastModifiedBy>Bichelmeyer, Barbara A.</cp:lastModifiedBy>
  <cp:revision>52</cp:revision>
  <cp:lastPrinted>2014-08-15T16:07:26Z</cp:lastPrinted>
  <dcterms:created xsi:type="dcterms:W3CDTF">2010-01-29T19:41:52Z</dcterms:created>
  <dcterms:modified xsi:type="dcterms:W3CDTF">2016-10-04T19:49:33Z</dcterms:modified>
</cp:coreProperties>
</file>